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89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3" d="100"/>
          <a:sy n="53" d="100"/>
        </p:scale>
        <p:origin x="108" y="13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2601016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51438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1282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3175636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65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1751013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629395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29846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217866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4A4CFD-E996-49DE-9313-7DEC68B7935E}" type="datetimeFigureOut">
              <a:rPr lang="en-US" smtClean="0"/>
              <a:t>05/23/2018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132978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4A4CFD-E996-49DE-9313-7DEC68B7935E}" type="datetimeFigureOut">
              <a:rPr lang="en-US" smtClean="0"/>
              <a:t>05/23/2018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230241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4A4CFD-E996-49DE-9313-7DEC68B7935E}" type="datetimeFigureOut">
              <a:rPr lang="en-US" smtClean="0"/>
              <a:t>05/23/2018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3522394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4A4CFD-E996-49DE-9313-7DEC68B7935E}" type="datetimeFigureOut">
              <a:rPr lang="en-US" smtClean="0"/>
              <a:t>05/23/2018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299746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A4CFD-E996-49DE-9313-7DEC68B7935E}" type="datetimeFigureOut">
              <a:rPr lang="en-US" smtClean="0"/>
              <a:t>05/23/2018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1224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4A4CFD-E996-49DE-9313-7DEC68B7935E}" type="datetimeFigureOut">
              <a:rPr lang="en-US" smtClean="0"/>
              <a:t>05/23/2018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1374252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4A4CFD-E996-49DE-9313-7DEC68B7935E}" type="datetimeFigureOut">
              <a:rPr lang="en-US" smtClean="0"/>
              <a:t>05/23/2018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21538-9F09-4CEA-AD84-D9B7DF338F4D}" type="slidenum">
              <a:rPr lang="en-US" smtClean="0"/>
              <a:t>‹#›</a:t>
            </a:fld>
            <a:endParaRPr lang="en-US"/>
          </a:p>
        </p:txBody>
      </p:sp>
    </p:spTree>
    <p:extLst>
      <p:ext uri="{BB962C8B-B14F-4D97-AF65-F5344CB8AC3E}">
        <p14:creationId xmlns:p14="http://schemas.microsoft.com/office/powerpoint/2010/main" val="248859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4A4CFD-E996-49DE-9313-7DEC68B7935E}" type="datetimeFigureOut">
              <a:rPr lang="en-US" smtClean="0"/>
              <a:t>05/23/2018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4621538-9F09-4CEA-AD84-D9B7DF338F4D}" type="slidenum">
              <a:rPr lang="en-US" smtClean="0"/>
              <a:t>‹#›</a:t>
            </a:fld>
            <a:endParaRPr lang="en-US"/>
          </a:p>
        </p:txBody>
      </p:sp>
    </p:spTree>
    <p:extLst>
      <p:ext uri="{BB962C8B-B14F-4D97-AF65-F5344CB8AC3E}">
        <p14:creationId xmlns:p14="http://schemas.microsoft.com/office/powerpoint/2010/main" val="560698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6D772-566C-4CCB-B29D-2163E2534ADA}"/>
              </a:ext>
            </a:extLst>
          </p:cNvPr>
          <p:cNvSpPr>
            <a:spLocks noGrp="1"/>
          </p:cNvSpPr>
          <p:nvPr>
            <p:ph type="ctrTitle"/>
          </p:nvPr>
        </p:nvSpPr>
        <p:spPr>
          <a:xfrm>
            <a:off x="278295" y="2722583"/>
            <a:ext cx="9369287" cy="1646302"/>
          </a:xfrm>
        </p:spPr>
        <p:txBody>
          <a:bodyPr/>
          <a:lstStyle/>
          <a:p>
            <a:r>
              <a:rPr lang="en-CA" dirty="0"/>
              <a:t>Clean Hearts Lead to Blessing</a:t>
            </a:r>
            <a:endParaRPr lang="en-US" dirty="0"/>
          </a:p>
        </p:txBody>
      </p:sp>
      <p:sp>
        <p:nvSpPr>
          <p:cNvPr id="3" name="Subtitle 2">
            <a:extLst>
              <a:ext uri="{FF2B5EF4-FFF2-40B4-BE49-F238E27FC236}">
                <a16:creationId xmlns:a16="http://schemas.microsoft.com/office/drawing/2014/main" id="{A3BF6375-2E83-433A-AFE8-3F9842150B06}"/>
              </a:ext>
            </a:extLst>
          </p:cNvPr>
          <p:cNvSpPr>
            <a:spLocks noGrp="1"/>
          </p:cNvSpPr>
          <p:nvPr>
            <p:ph type="subTitle" idx="1"/>
          </p:nvPr>
        </p:nvSpPr>
        <p:spPr>
          <a:xfrm>
            <a:off x="1880646" y="4368885"/>
            <a:ext cx="7766936" cy="1096899"/>
          </a:xfrm>
        </p:spPr>
        <p:txBody>
          <a:bodyPr>
            <a:normAutofit/>
          </a:bodyPr>
          <a:lstStyle/>
          <a:p>
            <a:r>
              <a:rPr lang="en-CA" sz="4000" dirty="0"/>
              <a:t>Haggai 2:10-19</a:t>
            </a:r>
            <a:endParaRPr lang="en-US" sz="4000" dirty="0"/>
          </a:p>
        </p:txBody>
      </p:sp>
    </p:spTree>
    <p:extLst>
      <p:ext uri="{BB962C8B-B14F-4D97-AF65-F5344CB8AC3E}">
        <p14:creationId xmlns:p14="http://schemas.microsoft.com/office/powerpoint/2010/main" val="1682745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4A57-304E-4B29-B5E4-469A207B9520}"/>
              </a:ext>
            </a:extLst>
          </p:cNvPr>
          <p:cNvSpPr>
            <a:spLocks noGrp="1"/>
          </p:cNvSpPr>
          <p:nvPr>
            <p:ph type="title"/>
          </p:nvPr>
        </p:nvSpPr>
        <p:spPr>
          <a:xfrm>
            <a:off x="677335" y="609600"/>
            <a:ext cx="8596668" cy="4721524"/>
          </a:xfrm>
        </p:spPr>
        <p:txBody>
          <a:bodyPr>
            <a:noAutofit/>
          </a:bodyPr>
          <a:lstStyle/>
          <a:p>
            <a:r>
              <a:rPr lang="en-CA" sz="3200" baseline="30000" dirty="0"/>
              <a:t>10</a:t>
            </a:r>
            <a:r>
              <a:rPr lang="en-CA" sz="3200" dirty="0"/>
              <a:t>On the twenty-fourth day of the ninth month, in the second year of Darius, the word of the Lord came to the prophet Haggai: </a:t>
            </a:r>
            <a:r>
              <a:rPr lang="en-CA" sz="3200" baseline="30000" dirty="0"/>
              <a:t>11</a:t>
            </a:r>
            <a:r>
              <a:rPr lang="en-CA" sz="3200" dirty="0"/>
              <a:t>“This is what the Lord Almighty says: ‘Ask the priests what the law says: </a:t>
            </a:r>
            <a:r>
              <a:rPr lang="en-CA" sz="3200" baseline="30000" dirty="0"/>
              <a:t>12</a:t>
            </a:r>
            <a:r>
              <a:rPr lang="en-CA" sz="3200" dirty="0"/>
              <a:t>If someone carries consecrated meat in the fold of their garment, and that fold touches some bread or stew, some wine, olive oil or other food, does it become consecrated?’”</a:t>
            </a:r>
            <a:br>
              <a:rPr lang="en-CA" sz="3200" dirty="0"/>
            </a:br>
            <a:r>
              <a:rPr lang="en-CA" sz="3200" dirty="0"/>
              <a:t>The priests answered, “No.”</a:t>
            </a:r>
            <a:br>
              <a:rPr lang="en-CA" sz="1200" dirty="0"/>
            </a:br>
            <a:br>
              <a:rPr lang="en-CA" sz="1200" dirty="0"/>
            </a:br>
            <a:endParaRPr lang="en-US" sz="1200" dirty="0"/>
          </a:p>
        </p:txBody>
      </p:sp>
      <p:sp>
        <p:nvSpPr>
          <p:cNvPr id="3" name="Text Placeholder 2">
            <a:extLst>
              <a:ext uri="{FF2B5EF4-FFF2-40B4-BE49-F238E27FC236}">
                <a16:creationId xmlns:a16="http://schemas.microsoft.com/office/drawing/2014/main" id="{A7E76231-1470-42CC-A8CD-DD8F4B89EB35}"/>
              </a:ext>
            </a:extLst>
          </p:cNvPr>
          <p:cNvSpPr>
            <a:spLocks noGrp="1"/>
          </p:cNvSpPr>
          <p:nvPr>
            <p:ph type="body" idx="1"/>
          </p:nvPr>
        </p:nvSpPr>
        <p:spPr>
          <a:xfrm>
            <a:off x="677335" y="5331124"/>
            <a:ext cx="8596668" cy="917275"/>
          </a:xfrm>
        </p:spPr>
        <p:txBody>
          <a:bodyPr>
            <a:normAutofit/>
          </a:bodyPr>
          <a:lstStyle/>
          <a:p>
            <a:pPr algn="ctr"/>
            <a:r>
              <a:rPr lang="en-CA" sz="4000" dirty="0"/>
              <a:t>Haggai 2:10-19</a:t>
            </a:r>
            <a:endParaRPr lang="en-US" sz="4000" dirty="0"/>
          </a:p>
        </p:txBody>
      </p:sp>
    </p:spTree>
    <p:extLst>
      <p:ext uri="{BB962C8B-B14F-4D97-AF65-F5344CB8AC3E}">
        <p14:creationId xmlns:p14="http://schemas.microsoft.com/office/powerpoint/2010/main" val="366279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4A57-304E-4B29-B5E4-469A207B9520}"/>
              </a:ext>
            </a:extLst>
          </p:cNvPr>
          <p:cNvSpPr>
            <a:spLocks noGrp="1"/>
          </p:cNvSpPr>
          <p:nvPr>
            <p:ph type="title"/>
          </p:nvPr>
        </p:nvSpPr>
        <p:spPr>
          <a:xfrm>
            <a:off x="677335" y="609600"/>
            <a:ext cx="8596668" cy="4724400"/>
          </a:xfrm>
        </p:spPr>
        <p:txBody>
          <a:bodyPr>
            <a:noAutofit/>
          </a:bodyPr>
          <a:lstStyle/>
          <a:p>
            <a:r>
              <a:rPr lang="en-CA" sz="3200" baseline="30000" dirty="0"/>
              <a:t>13</a:t>
            </a:r>
            <a:r>
              <a:rPr lang="en-CA" sz="3200" dirty="0"/>
              <a:t>Then Haggai said, “If a person defiled by contact with a dead body touches one of these things, does it become defiled?”</a:t>
            </a:r>
            <a:br>
              <a:rPr lang="en-CA" sz="3200" dirty="0"/>
            </a:br>
            <a:r>
              <a:rPr lang="en-CA" sz="3200" dirty="0"/>
              <a:t>“Yes,” the priests replied, “it becomes defiled.”</a:t>
            </a:r>
            <a:br>
              <a:rPr lang="en-CA" sz="3200" dirty="0"/>
            </a:br>
            <a:r>
              <a:rPr lang="en-CA" sz="3200" baseline="30000" dirty="0"/>
              <a:t>14</a:t>
            </a:r>
            <a:r>
              <a:rPr lang="en-CA" sz="3200" dirty="0"/>
              <a:t>Then Haggai said, “‘So it is with this people and this nation in my sight,’ declares the Lord. ‘Whatever they do and whatever they offer there is defiled.</a:t>
            </a:r>
            <a:br>
              <a:rPr lang="en-CA" sz="1200" dirty="0"/>
            </a:br>
            <a:endParaRPr lang="en-US" sz="1200" dirty="0"/>
          </a:p>
        </p:txBody>
      </p:sp>
      <p:sp>
        <p:nvSpPr>
          <p:cNvPr id="3" name="Text Placeholder 2">
            <a:extLst>
              <a:ext uri="{FF2B5EF4-FFF2-40B4-BE49-F238E27FC236}">
                <a16:creationId xmlns:a16="http://schemas.microsoft.com/office/drawing/2014/main" id="{A7E76231-1470-42CC-A8CD-DD8F4B89EB35}"/>
              </a:ext>
            </a:extLst>
          </p:cNvPr>
          <p:cNvSpPr>
            <a:spLocks noGrp="1"/>
          </p:cNvSpPr>
          <p:nvPr>
            <p:ph type="body" idx="1"/>
          </p:nvPr>
        </p:nvSpPr>
        <p:spPr>
          <a:xfrm>
            <a:off x="677335" y="5334000"/>
            <a:ext cx="8596668" cy="914400"/>
          </a:xfrm>
        </p:spPr>
        <p:txBody>
          <a:bodyPr>
            <a:normAutofit/>
          </a:bodyPr>
          <a:lstStyle/>
          <a:p>
            <a:pPr algn="ctr"/>
            <a:r>
              <a:rPr lang="en-CA" sz="4000" dirty="0"/>
              <a:t>Haggai 2:10-19</a:t>
            </a:r>
            <a:endParaRPr lang="en-US" sz="4000" dirty="0"/>
          </a:p>
        </p:txBody>
      </p:sp>
    </p:spTree>
    <p:extLst>
      <p:ext uri="{BB962C8B-B14F-4D97-AF65-F5344CB8AC3E}">
        <p14:creationId xmlns:p14="http://schemas.microsoft.com/office/powerpoint/2010/main" val="1168792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4A57-304E-4B29-B5E4-469A207B9520}"/>
              </a:ext>
            </a:extLst>
          </p:cNvPr>
          <p:cNvSpPr>
            <a:spLocks noGrp="1"/>
          </p:cNvSpPr>
          <p:nvPr>
            <p:ph type="title"/>
          </p:nvPr>
        </p:nvSpPr>
        <p:spPr>
          <a:xfrm>
            <a:off x="677335" y="609600"/>
            <a:ext cx="8596668" cy="4724400"/>
          </a:xfrm>
        </p:spPr>
        <p:txBody>
          <a:bodyPr>
            <a:noAutofit/>
          </a:bodyPr>
          <a:lstStyle/>
          <a:p>
            <a:r>
              <a:rPr lang="en-CA" sz="3200" baseline="30000" dirty="0"/>
              <a:t>15</a:t>
            </a:r>
            <a:r>
              <a:rPr lang="en-CA" sz="3200" dirty="0"/>
              <a:t>“‘Now give careful thought to this from this day on—consider how things were before one stone was laid on another in the Lord’s temple. </a:t>
            </a:r>
            <a:r>
              <a:rPr lang="en-CA" sz="3200" baseline="30000" dirty="0"/>
              <a:t>16</a:t>
            </a:r>
            <a:r>
              <a:rPr lang="en-CA" sz="3200" dirty="0"/>
              <a:t>When anyone came to a heap of twenty measures, there were only ten. When anyone went to a wine vat to draw fifty measures, there were only twenty. </a:t>
            </a:r>
            <a:r>
              <a:rPr lang="en-CA" sz="3200" baseline="30000" dirty="0"/>
              <a:t>17</a:t>
            </a:r>
            <a:r>
              <a:rPr lang="en-CA" sz="3200" dirty="0"/>
              <a:t>I struck all the work of your hands with blight, mildew and hail, yet you did not return to me,’ declares the Lord. </a:t>
            </a:r>
            <a:endParaRPr lang="en-US" sz="3200" dirty="0"/>
          </a:p>
        </p:txBody>
      </p:sp>
      <p:sp>
        <p:nvSpPr>
          <p:cNvPr id="3" name="Text Placeholder 2">
            <a:extLst>
              <a:ext uri="{FF2B5EF4-FFF2-40B4-BE49-F238E27FC236}">
                <a16:creationId xmlns:a16="http://schemas.microsoft.com/office/drawing/2014/main" id="{A7E76231-1470-42CC-A8CD-DD8F4B89EB35}"/>
              </a:ext>
            </a:extLst>
          </p:cNvPr>
          <p:cNvSpPr>
            <a:spLocks noGrp="1"/>
          </p:cNvSpPr>
          <p:nvPr>
            <p:ph type="body" idx="1"/>
          </p:nvPr>
        </p:nvSpPr>
        <p:spPr>
          <a:xfrm>
            <a:off x="677335" y="5334000"/>
            <a:ext cx="8596668" cy="914400"/>
          </a:xfrm>
        </p:spPr>
        <p:txBody>
          <a:bodyPr>
            <a:normAutofit/>
          </a:bodyPr>
          <a:lstStyle/>
          <a:p>
            <a:pPr algn="ctr"/>
            <a:r>
              <a:rPr lang="en-CA" sz="4000" dirty="0"/>
              <a:t>Haggai 2:10-19</a:t>
            </a:r>
            <a:endParaRPr lang="en-US" sz="4000" dirty="0"/>
          </a:p>
        </p:txBody>
      </p:sp>
    </p:spTree>
    <p:extLst>
      <p:ext uri="{BB962C8B-B14F-4D97-AF65-F5344CB8AC3E}">
        <p14:creationId xmlns:p14="http://schemas.microsoft.com/office/powerpoint/2010/main" val="3135658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4A57-304E-4B29-B5E4-469A207B9520}"/>
              </a:ext>
            </a:extLst>
          </p:cNvPr>
          <p:cNvSpPr>
            <a:spLocks noGrp="1"/>
          </p:cNvSpPr>
          <p:nvPr>
            <p:ph type="title"/>
          </p:nvPr>
        </p:nvSpPr>
        <p:spPr>
          <a:xfrm>
            <a:off x="677335" y="609600"/>
            <a:ext cx="8596668" cy="4724400"/>
          </a:xfrm>
        </p:spPr>
        <p:txBody>
          <a:bodyPr>
            <a:noAutofit/>
          </a:bodyPr>
          <a:lstStyle/>
          <a:p>
            <a:r>
              <a:rPr lang="en-CA" sz="3200" baseline="30000" dirty="0"/>
              <a:t>18</a:t>
            </a:r>
            <a:r>
              <a:rPr lang="en-CA" sz="3200" dirty="0"/>
              <a:t>‘From this day on, from this twenty-fourth day of the ninth month, give careful thought to the day when the foundation of the Lord’s temple was laid. Give careful thought: </a:t>
            </a:r>
            <a:r>
              <a:rPr lang="en-CA" sz="3200" baseline="30000" dirty="0"/>
              <a:t>19</a:t>
            </a:r>
            <a:r>
              <a:rPr lang="en-CA" sz="3200" dirty="0"/>
              <a:t>Is there yet any seed left in the barn? Until now, the vine and the fig tree, the pomegranate and the olive tree have not borne fruit.</a:t>
            </a:r>
            <a:br>
              <a:rPr lang="en-CA" sz="3200" dirty="0"/>
            </a:br>
            <a:r>
              <a:rPr lang="en-CA" sz="3200" dirty="0"/>
              <a:t>“‘From this day on I will bless you.’”</a:t>
            </a:r>
            <a:endParaRPr lang="en-US" sz="3200" dirty="0"/>
          </a:p>
        </p:txBody>
      </p:sp>
      <p:sp>
        <p:nvSpPr>
          <p:cNvPr id="3" name="Text Placeholder 2">
            <a:extLst>
              <a:ext uri="{FF2B5EF4-FFF2-40B4-BE49-F238E27FC236}">
                <a16:creationId xmlns:a16="http://schemas.microsoft.com/office/drawing/2014/main" id="{A7E76231-1470-42CC-A8CD-DD8F4B89EB35}"/>
              </a:ext>
            </a:extLst>
          </p:cNvPr>
          <p:cNvSpPr>
            <a:spLocks noGrp="1"/>
          </p:cNvSpPr>
          <p:nvPr>
            <p:ph type="body" idx="1"/>
          </p:nvPr>
        </p:nvSpPr>
        <p:spPr>
          <a:xfrm>
            <a:off x="677335" y="5334000"/>
            <a:ext cx="8596668" cy="914400"/>
          </a:xfrm>
        </p:spPr>
        <p:txBody>
          <a:bodyPr>
            <a:normAutofit/>
          </a:bodyPr>
          <a:lstStyle/>
          <a:p>
            <a:pPr algn="ctr"/>
            <a:r>
              <a:rPr lang="en-CA" sz="4000" dirty="0"/>
              <a:t>Haggai 2:10-19</a:t>
            </a:r>
            <a:endParaRPr lang="en-US" sz="4000" dirty="0"/>
          </a:p>
        </p:txBody>
      </p:sp>
    </p:spTree>
    <p:extLst>
      <p:ext uri="{BB962C8B-B14F-4D97-AF65-F5344CB8AC3E}">
        <p14:creationId xmlns:p14="http://schemas.microsoft.com/office/powerpoint/2010/main" val="1888586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E48B1-CECA-4EC6-95EB-72978B87A92A}"/>
              </a:ext>
            </a:extLst>
          </p:cNvPr>
          <p:cNvSpPr>
            <a:spLocks noGrp="1"/>
          </p:cNvSpPr>
          <p:nvPr>
            <p:ph type="title"/>
          </p:nvPr>
        </p:nvSpPr>
        <p:spPr>
          <a:xfrm>
            <a:off x="677334" y="609600"/>
            <a:ext cx="8596668" cy="914400"/>
          </a:xfrm>
        </p:spPr>
        <p:txBody>
          <a:bodyPr/>
          <a:lstStyle/>
          <a:p>
            <a:r>
              <a:rPr lang="en-CA" b="1" dirty="0"/>
              <a:t>1)  Analogy: An Unclean People </a:t>
            </a:r>
            <a:r>
              <a:rPr lang="en-CA" sz="2800" dirty="0"/>
              <a:t>(vv.10-14)</a:t>
            </a:r>
            <a:endParaRPr lang="en-US" dirty="0"/>
          </a:p>
        </p:txBody>
      </p:sp>
      <p:sp>
        <p:nvSpPr>
          <p:cNvPr id="3" name="Content Placeholder 2">
            <a:extLst>
              <a:ext uri="{FF2B5EF4-FFF2-40B4-BE49-F238E27FC236}">
                <a16:creationId xmlns:a16="http://schemas.microsoft.com/office/drawing/2014/main" id="{FCB6C5A3-36DD-480F-87E6-E33C0E89EC9A}"/>
              </a:ext>
            </a:extLst>
          </p:cNvPr>
          <p:cNvSpPr>
            <a:spLocks noGrp="1"/>
          </p:cNvSpPr>
          <p:nvPr>
            <p:ph idx="1"/>
          </p:nvPr>
        </p:nvSpPr>
        <p:spPr>
          <a:xfrm>
            <a:off x="677334" y="1524001"/>
            <a:ext cx="8957320" cy="4517362"/>
          </a:xfrm>
        </p:spPr>
        <p:txBody>
          <a:bodyPr/>
          <a:lstStyle/>
          <a:p>
            <a:pPr marL="569913" indent="-569913">
              <a:spcBef>
                <a:spcPts val="2400"/>
              </a:spcBef>
              <a:buFont typeface="+mj-lt"/>
              <a:buAutoNum type="alphaUcPeriod"/>
            </a:pPr>
            <a:r>
              <a:rPr lang="en-CA" sz="4000" dirty="0"/>
              <a:t>Holiness is not ___________ </a:t>
            </a:r>
            <a:r>
              <a:rPr lang="en-CA" sz="2800" dirty="0"/>
              <a:t>(v.12)</a:t>
            </a:r>
          </a:p>
          <a:p>
            <a:pPr marL="569913" indent="-569913">
              <a:spcBef>
                <a:spcPts val="2400"/>
              </a:spcBef>
              <a:buFont typeface="+mj-lt"/>
              <a:buAutoNum type="alphaUcPeriod"/>
            </a:pPr>
            <a:r>
              <a:rPr lang="en-CA" sz="4000" dirty="0"/>
              <a:t>Uncleanness is ___________ </a:t>
            </a:r>
            <a:r>
              <a:rPr lang="en-CA" sz="2800" dirty="0"/>
              <a:t>(vv.13-14)</a:t>
            </a:r>
          </a:p>
          <a:p>
            <a:pPr marL="569913" indent="-569913">
              <a:spcBef>
                <a:spcPts val="2400"/>
              </a:spcBef>
              <a:buFont typeface="+mj-lt"/>
              <a:buAutoNum type="alphaUcPeriod"/>
            </a:pPr>
            <a:r>
              <a:rPr lang="en-CA" sz="4000" dirty="0"/>
              <a:t>Implications: Your ______ affects everything </a:t>
            </a:r>
          </a:p>
          <a:p>
            <a:endParaRPr lang="en-US" dirty="0"/>
          </a:p>
        </p:txBody>
      </p:sp>
      <p:sp>
        <p:nvSpPr>
          <p:cNvPr id="4" name="TextBox 3">
            <a:extLst>
              <a:ext uri="{FF2B5EF4-FFF2-40B4-BE49-F238E27FC236}">
                <a16:creationId xmlns:a16="http://schemas.microsoft.com/office/drawing/2014/main" id="{D4B5DCDA-BDC2-42C3-A454-0CBAA05EAD3C}"/>
              </a:ext>
            </a:extLst>
          </p:cNvPr>
          <p:cNvSpPr txBox="1"/>
          <p:nvPr/>
        </p:nvSpPr>
        <p:spPr>
          <a:xfrm>
            <a:off x="4685370" y="1524000"/>
            <a:ext cx="3365810" cy="707886"/>
          </a:xfrm>
          <a:prstGeom prst="rect">
            <a:avLst/>
          </a:prstGeom>
          <a:noFill/>
        </p:spPr>
        <p:txBody>
          <a:bodyPr wrap="square" rtlCol="0">
            <a:spAutoFit/>
          </a:bodyPr>
          <a:lstStyle/>
          <a:p>
            <a:r>
              <a:rPr lang="en-CA" sz="4000" dirty="0">
                <a:solidFill>
                  <a:srgbClr val="508927"/>
                </a:solidFill>
              </a:rPr>
              <a:t>CONTAGIOUS</a:t>
            </a:r>
            <a:endParaRPr lang="en-US" sz="4000" dirty="0">
              <a:solidFill>
                <a:srgbClr val="508927"/>
              </a:solidFill>
            </a:endParaRPr>
          </a:p>
        </p:txBody>
      </p:sp>
      <p:sp>
        <p:nvSpPr>
          <p:cNvPr id="5" name="TextBox 4">
            <a:extLst>
              <a:ext uri="{FF2B5EF4-FFF2-40B4-BE49-F238E27FC236}">
                <a16:creationId xmlns:a16="http://schemas.microsoft.com/office/drawing/2014/main" id="{CE4D5743-6DC0-4611-AF82-A9ECE1C0ECB3}"/>
              </a:ext>
            </a:extLst>
          </p:cNvPr>
          <p:cNvSpPr txBox="1"/>
          <p:nvPr/>
        </p:nvSpPr>
        <p:spPr>
          <a:xfrm>
            <a:off x="4685370" y="2456985"/>
            <a:ext cx="3365810" cy="707886"/>
          </a:xfrm>
          <a:prstGeom prst="rect">
            <a:avLst/>
          </a:prstGeom>
          <a:noFill/>
        </p:spPr>
        <p:txBody>
          <a:bodyPr wrap="square" rtlCol="0">
            <a:spAutoFit/>
          </a:bodyPr>
          <a:lstStyle/>
          <a:p>
            <a:r>
              <a:rPr lang="en-CA" sz="4000" dirty="0">
                <a:solidFill>
                  <a:srgbClr val="508927"/>
                </a:solidFill>
              </a:rPr>
              <a:t>CONTAGIOUS</a:t>
            </a:r>
            <a:endParaRPr lang="en-US" sz="4000" dirty="0">
              <a:solidFill>
                <a:srgbClr val="508927"/>
              </a:solidFill>
            </a:endParaRPr>
          </a:p>
        </p:txBody>
      </p:sp>
      <p:sp>
        <p:nvSpPr>
          <p:cNvPr id="6" name="TextBox 5">
            <a:extLst>
              <a:ext uri="{FF2B5EF4-FFF2-40B4-BE49-F238E27FC236}">
                <a16:creationId xmlns:a16="http://schemas.microsoft.com/office/drawing/2014/main" id="{94C60006-58C9-4C29-8869-807AE365F270}"/>
              </a:ext>
            </a:extLst>
          </p:cNvPr>
          <p:cNvSpPr txBox="1"/>
          <p:nvPr/>
        </p:nvSpPr>
        <p:spPr>
          <a:xfrm>
            <a:off x="5503126" y="3339187"/>
            <a:ext cx="1730298" cy="707886"/>
          </a:xfrm>
          <a:prstGeom prst="rect">
            <a:avLst/>
          </a:prstGeom>
          <a:noFill/>
        </p:spPr>
        <p:txBody>
          <a:bodyPr wrap="square" rtlCol="0">
            <a:spAutoFit/>
          </a:bodyPr>
          <a:lstStyle/>
          <a:p>
            <a:r>
              <a:rPr lang="en-CA" sz="4000" dirty="0">
                <a:solidFill>
                  <a:srgbClr val="508927"/>
                </a:solidFill>
              </a:rPr>
              <a:t>HEART</a:t>
            </a:r>
            <a:endParaRPr lang="en-US" sz="4000" dirty="0">
              <a:solidFill>
                <a:srgbClr val="508927"/>
              </a:solidFill>
            </a:endParaRPr>
          </a:p>
        </p:txBody>
      </p:sp>
    </p:spTree>
    <p:extLst>
      <p:ext uri="{BB962C8B-B14F-4D97-AF65-F5344CB8AC3E}">
        <p14:creationId xmlns:p14="http://schemas.microsoft.com/office/powerpoint/2010/main" val="231129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2)">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2)">
                                      <p:cBhvr>
                                        <p:cTn id="12" dur="3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2"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2)">
                                      <p:cBhvr>
                                        <p:cTn id="1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E48B1-CECA-4EC6-95EB-72978B87A92A}"/>
              </a:ext>
            </a:extLst>
          </p:cNvPr>
          <p:cNvSpPr>
            <a:spLocks noGrp="1"/>
          </p:cNvSpPr>
          <p:nvPr>
            <p:ph type="title"/>
          </p:nvPr>
        </p:nvSpPr>
        <p:spPr>
          <a:xfrm>
            <a:off x="677333" y="609600"/>
            <a:ext cx="8767749" cy="914400"/>
          </a:xfrm>
        </p:spPr>
        <p:txBody>
          <a:bodyPr>
            <a:noAutofit/>
          </a:bodyPr>
          <a:lstStyle/>
          <a:p>
            <a:r>
              <a:rPr lang="en-CA" b="1" dirty="0"/>
              <a:t>2)  Consider: How Did You Fare? </a:t>
            </a:r>
            <a:r>
              <a:rPr lang="en-CA" sz="2800" dirty="0"/>
              <a:t>(vv.15-17)</a:t>
            </a:r>
            <a:endParaRPr lang="en-US" dirty="0"/>
          </a:p>
        </p:txBody>
      </p:sp>
      <p:sp>
        <p:nvSpPr>
          <p:cNvPr id="3" name="Content Placeholder 2">
            <a:extLst>
              <a:ext uri="{FF2B5EF4-FFF2-40B4-BE49-F238E27FC236}">
                <a16:creationId xmlns:a16="http://schemas.microsoft.com/office/drawing/2014/main" id="{FCB6C5A3-36DD-480F-87E6-E33C0E89EC9A}"/>
              </a:ext>
            </a:extLst>
          </p:cNvPr>
          <p:cNvSpPr>
            <a:spLocks noGrp="1"/>
          </p:cNvSpPr>
          <p:nvPr>
            <p:ph idx="1"/>
          </p:nvPr>
        </p:nvSpPr>
        <p:spPr>
          <a:xfrm>
            <a:off x="677334" y="1524001"/>
            <a:ext cx="8957320" cy="4517362"/>
          </a:xfrm>
        </p:spPr>
        <p:txBody>
          <a:bodyPr/>
          <a:lstStyle/>
          <a:p>
            <a:pPr marL="569913" indent="-569913">
              <a:spcBef>
                <a:spcPts val="2400"/>
              </a:spcBef>
              <a:buFont typeface="+mj-lt"/>
              <a:buAutoNum type="alphaUcPeriod"/>
            </a:pPr>
            <a:r>
              <a:rPr lang="en-CA" sz="4000" dirty="0"/>
              <a:t>Not well - The Lord _______ them </a:t>
            </a:r>
            <a:r>
              <a:rPr lang="en-CA" sz="2800" dirty="0"/>
              <a:t>(vv.15-16)</a:t>
            </a:r>
          </a:p>
          <a:p>
            <a:pPr marL="569913" indent="-569913">
              <a:spcBef>
                <a:spcPts val="2400"/>
              </a:spcBef>
              <a:buFont typeface="+mj-lt"/>
              <a:buAutoNum type="alphaUcPeriod"/>
            </a:pPr>
            <a:r>
              <a:rPr lang="en-CA" sz="4000" dirty="0"/>
              <a:t>Because they ________ the presence of the Lord </a:t>
            </a:r>
            <a:r>
              <a:rPr lang="en-CA" sz="2800" dirty="0"/>
              <a:t>(v.17)</a:t>
            </a:r>
          </a:p>
          <a:p>
            <a:pPr marL="569913" indent="-569913">
              <a:spcBef>
                <a:spcPts val="2400"/>
              </a:spcBef>
              <a:buFont typeface="+mj-lt"/>
              <a:buAutoNum type="alphaUcPeriod"/>
            </a:pPr>
            <a:r>
              <a:rPr lang="en-CA" sz="4000" dirty="0"/>
              <a:t>Implications: An unclean heart results in __________</a:t>
            </a:r>
          </a:p>
          <a:p>
            <a:endParaRPr lang="en-US" dirty="0"/>
          </a:p>
        </p:txBody>
      </p:sp>
      <p:sp>
        <p:nvSpPr>
          <p:cNvPr id="4" name="TextBox 3">
            <a:extLst>
              <a:ext uri="{FF2B5EF4-FFF2-40B4-BE49-F238E27FC236}">
                <a16:creationId xmlns:a16="http://schemas.microsoft.com/office/drawing/2014/main" id="{D4B5DCDA-BDC2-42C3-A454-0CBAA05EAD3C}"/>
              </a:ext>
            </a:extLst>
          </p:cNvPr>
          <p:cNvSpPr txBox="1"/>
          <p:nvPr/>
        </p:nvSpPr>
        <p:spPr>
          <a:xfrm>
            <a:off x="5845096" y="1524000"/>
            <a:ext cx="1994211" cy="707886"/>
          </a:xfrm>
          <a:prstGeom prst="rect">
            <a:avLst/>
          </a:prstGeom>
          <a:noFill/>
        </p:spPr>
        <p:txBody>
          <a:bodyPr wrap="square" rtlCol="0">
            <a:spAutoFit/>
          </a:bodyPr>
          <a:lstStyle/>
          <a:p>
            <a:r>
              <a:rPr lang="en-CA" sz="4000" dirty="0">
                <a:solidFill>
                  <a:srgbClr val="508927"/>
                </a:solidFill>
              </a:rPr>
              <a:t>STRUCK</a:t>
            </a:r>
            <a:endParaRPr lang="en-US" sz="4000" dirty="0">
              <a:solidFill>
                <a:srgbClr val="508927"/>
              </a:solidFill>
            </a:endParaRPr>
          </a:p>
        </p:txBody>
      </p:sp>
      <p:sp>
        <p:nvSpPr>
          <p:cNvPr id="5" name="TextBox 4">
            <a:extLst>
              <a:ext uri="{FF2B5EF4-FFF2-40B4-BE49-F238E27FC236}">
                <a16:creationId xmlns:a16="http://schemas.microsoft.com/office/drawing/2014/main" id="{CE4D5743-6DC0-4611-AF82-A9ECE1C0ECB3}"/>
              </a:ext>
            </a:extLst>
          </p:cNvPr>
          <p:cNvSpPr txBox="1"/>
          <p:nvPr/>
        </p:nvSpPr>
        <p:spPr>
          <a:xfrm>
            <a:off x="3581399" y="4980056"/>
            <a:ext cx="2663284" cy="707886"/>
          </a:xfrm>
          <a:prstGeom prst="rect">
            <a:avLst/>
          </a:prstGeom>
          <a:noFill/>
        </p:spPr>
        <p:txBody>
          <a:bodyPr wrap="square" rtlCol="0">
            <a:spAutoFit/>
          </a:bodyPr>
          <a:lstStyle/>
          <a:p>
            <a:r>
              <a:rPr lang="en-CA" sz="4000" dirty="0">
                <a:solidFill>
                  <a:srgbClr val="508927"/>
                </a:solidFill>
              </a:rPr>
              <a:t>DISCIPLINE</a:t>
            </a:r>
            <a:endParaRPr lang="en-US" sz="4000" dirty="0">
              <a:solidFill>
                <a:srgbClr val="508927"/>
              </a:solidFill>
            </a:endParaRPr>
          </a:p>
        </p:txBody>
      </p:sp>
      <p:sp>
        <p:nvSpPr>
          <p:cNvPr id="6" name="TextBox 5">
            <a:extLst>
              <a:ext uri="{FF2B5EF4-FFF2-40B4-BE49-F238E27FC236}">
                <a16:creationId xmlns:a16="http://schemas.microsoft.com/office/drawing/2014/main" id="{94C60006-58C9-4C29-8869-807AE365F270}"/>
              </a:ext>
            </a:extLst>
          </p:cNvPr>
          <p:cNvSpPr txBox="1"/>
          <p:nvPr/>
        </p:nvSpPr>
        <p:spPr>
          <a:xfrm>
            <a:off x="4499515" y="2876853"/>
            <a:ext cx="2226525" cy="707886"/>
          </a:xfrm>
          <a:prstGeom prst="rect">
            <a:avLst/>
          </a:prstGeom>
          <a:noFill/>
        </p:spPr>
        <p:txBody>
          <a:bodyPr wrap="square" rtlCol="0">
            <a:spAutoFit/>
          </a:bodyPr>
          <a:lstStyle/>
          <a:p>
            <a:r>
              <a:rPr lang="en-CA" sz="4000" dirty="0">
                <a:solidFill>
                  <a:srgbClr val="508927"/>
                </a:solidFill>
              </a:rPr>
              <a:t>REFUSED</a:t>
            </a:r>
            <a:endParaRPr lang="en-US" sz="4000" dirty="0">
              <a:solidFill>
                <a:srgbClr val="508927"/>
              </a:solidFill>
            </a:endParaRPr>
          </a:p>
        </p:txBody>
      </p:sp>
    </p:spTree>
    <p:extLst>
      <p:ext uri="{BB962C8B-B14F-4D97-AF65-F5344CB8AC3E}">
        <p14:creationId xmlns:p14="http://schemas.microsoft.com/office/powerpoint/2010/main" val="211299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2)">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2)">
                                      <p:cBhvr>
                                        <p:cTn id="12" dur="3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2)">
                                      <p:cBhvr>
                                        <p:cTn id="1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E48B1-CECA-4EC6-95EB-72978B87A92A}"/>
              </a:ext>
            </a:extLst>
          </p:cNvPr>
          <p:cNvSpPr>
            <a:spLocks noGrp="1"/>
          </p:cNvSpPr>
          <p:nvPr>
            <p:ph type="title"/>
          </p:nvPr>
        </p:nvSpPr>
        <p:spPr>
          <a:xfrm>
            <a:off x="677333" y="609600"/>
            <a:ext cx="8912716" cy="914400"/>
          </a:xfrm>
        </p:spPr>
        <p:txBody>
          <a:bodyPr>
            <a:noAutofit/>
          </a:bodyPr>
          <a:lstStyle/>
          <a:p>
            <a:r>
              <a:rPr lang="en-CA" b="1" dirty="0"/>
              <a:t>3)  Consider: How Will You Fare? </a:t>
            </a:r>
            <a:r>
              <a:rPr lang="en-CA" sz="2800" dirty="0"/>
              <a:t>(vv.18-19)</a:t>
            </a:r>
            <a:endParaRPr lang="en-US" dirty="0"/>
          </a:p>
        </p:txBody>
      </p:sp>
      <p:sp>
        <p:nvSpPr>
          <p:cNvPr id="3" name="Content Placeholder 2">
            <a:extLst>
              <a:ext uri="{FF2B5EF4-FFF2-40B4-BE49-F238E27FC236}">
                <a16:creationId xmlns:a16="http://schemas.microsoft.com/office/drawing/2014/main" id="{FCB6C5A3-36DD-480F-87E6-E33C0E89EC9A}"/>
              </a:ext>
            </a:extLst>
          </p:cNvPr>
          <p:cNvSpPr>
            <a:spLocks noGrp="1"/>
          </p:cNvSpPr>
          <p:nvPr>
            <p:ph idx="1"/>
          </p:nvPr>
        </p:nvSpPr>
        <p:spPr>
          <a:xfrm>
            <a:off x="677334" y="1524001"/>
            <a:ext cx="9091134" cy="4163121"/>
          </a:xfrm>
        </p:spPr>
        <p:txBody>
          <a:bodyPr/>
          <a:lstStyle/>
          <a:p>
            <a:pPr marL="569913" indent="-569913">
              <a:spcBef>
                <a:spcPts val="2400"/>
              </a:spcBef>
              <a:buFont typeface="+mj-lt"/>
              <a:buAutoNum type="alphaUcPeriod"/>
            </a:pPr>
            <a:r>
              <a:rPr lang="en-CA" sz="4000" dirty="0"/>
              <a:t>Well - The Lord will _____ them </a:t>
            </a:r>
            <a:r>
              <a:rPr lang="en-CA" sz="2800" dirty="0"/>
              <a:t>(v.19)</a:t>
            </a:r>
          </a:p>
          <a:p>
            <a:pPr marL="569913" indent="-569913">
              <a:spcBef>
                <a:spcPts val="2400"/>
              </a:spcBef>
              <a:buFont typeface="+mj-lt"/>
              <a:buAutoNum type="alphaUcPeriod"/>
            </a:pPr>
            <a:r>
              <a:rPr lang="en-CA" sz="4000" dirty="0"/>
              <a:t>Because they __________ the presence of the Lord </a:t>
            </a:r>
            <a:r>
              <a:rPr lang="en-CA" sz="2800" dirty="0"/>
              <a:t>(1:12-15)</a:t>
            </a:r>
          </a:p>
          <a:p>
            <a:pPr marL="569913" indent="-569913">
              <a:spcBef>
                <a:spcPts val="2400"/>
              </a:spcBef>
              <a:buFont typeface="+mj-lt"/>
              <a:buAutoNum type="alphaUcPeriod"/>
            </a:pPr>
            <a:r>
              <a:rPr lang="en-CA" sz="4000" dirty="0"/>
              <a:t>Implications: A clean heart results  in ________</a:t>
            </a:r>
          </a:p>
          <a:p>
            <a:endParaRPr lang="en-US" dirty="0"/>
          </a:p>
        </p:txBody>
      </p:sp>
      <p:sp>
        <p:nvSpPr>
          <p:cNvPr id="4" name="TextBox 3">
            <a:extLst>
              <a:ext uri="{FF2B5EF4-FFF2-40B4-BE49-F238E27FC236}">
                <a16:creationId xmlns:a16="http://schemas.microsoft.com/office/drawing/2014/main" id="{D4B5DCDA-BDC2-42C3-A454-0CBAA05EAD3C}"/>
              </a:ext>
            </a:extLst>
          </p:cNvPr>
          <p:cNvSpPr txBox="1"/>
          <p:nvPr/>
        </p:nvSpPr>
        <p:spPr>
          <a:xfrm>
            <a:off x="5878550" y="1524000"/>
            <a:ext cx="1559313" cy="707886"/>
          </a:xfrm>
          <a:prstGeom prst="rect">
            <a:avLst/>
          </a:prstGeom>
          <a:noFill/>
        </p:spPr>
        <p:txBody>
          <a:bodyPr wrap="square" rtlCol="0">
            <a:spAutoFit/>
          </a:bodyPr>
          <a:lstStyle/>
          <a:p>
            <a:r>
              <a:rPr lang="en-CA" sz="4000" dirty="0">
                <a:solidFill>
                  <a:srgbClr val="508927"/>
                </a:solidFill>
              </a:rPr>
              <a:t>BLESS</a:t>
            </a:r>
            <a:endParaRPr lang="en-US" sz="4000" dirty="0">
              <a:solidFill>
                <a:srgbClr val="508927"/>
              </a:solidFill>
            </a:endParaRPr>
          </a:p>
        </p:txBody>
      </p:sp>
      <p:sp>
        <p:nvSpPr>
          <p:cNvPr id="5" name="TextBox 4">
            <a:extLst>
              <a:ext uri="{FF2B5EF4-FFF2-40B4-BE49-F238E27FC236}">
                <a16:creationId xmlns:a16="http://schemas.microsoft.com/office/drawing/2014/main" id="{CE4D5743-6DC0-4611-AF82-A9ECE1C0ECB3}"/>
              </a:ext>
            </a:extLst>
          </p:cNvPr>
          <p:cNvSpPr txBox="1"/>
          <p:nvPr/>
        </p:nvSpPr>
        <p:spPr>
          <a:xfrm>
            <a:off x="1833445" y="4536903"/>
            <a:ext cx="2317596" cy="707886"/>
          </a:xfrm>
          <a:prstGeom prst="rect">
            <a:avLst/>
          </a:prstGeom>
          <a:noFill/>
        </p:spPr>
        <p:txBody>
          <a:bodyPr wrap="square" rtlCol="0">
            <a:spAutoFit/>
          </a:bodyPr>
          <a:lstStyle/>
          <a:p>
            <a:r>
              <a:rPr lang="en-CA" sz="4000" dirty="0">
                <a:solidFill>
                  <a:srgbClr val="508927"/>
                </a:solidFill>
              </a:rPr>
              <a:t>BLESSING</a:t>
            </a:r>
            <a:endParaRPr lang="en-US" sz="4000" dirty="0">
              <a:solidFill>
                <a:srgbClr val="508927"/>
              </a:solidFill>
            </a:endParaRPr>
          </a:p>
        </p:txBody>
      </p:sp>
      <p:sp>
        <p:nvSpPr>
          <p:cNvPr id="6" name="TextBox 5">
            <a:extLst>
              <a:ext uri="{FF2B5EF4-FFF2-40B4-BE49-F238E27FC236}">
                <a16:creationId xmlns:a16="http://schemas.microsoft.com/office/drawing/2014/main" id="{94C60006-58C9-4C29-8869-807AE365F270}"/>
              </a:ext>
            </a:extLst>
          </p:cNvPr>
          <p:cNvSpPr txBox="1"/>
          <p:nvPr/>
        </p:nvSpPr>
        <p:spPr>
          <a:xfrm>
            <a:off x="4562706" y="2438923"/>
            <a:ext cx="2631688" cy="707886"/>
          </a:xfrm>
          <a:prstGeom prst="rect">
            <a:avLst/>
          </a:prstGeom>
          <a:noFill/>
        </p:spPr>
        <p:txBody>
          <a:bodyPr wrap="square" rtlCol="0">
            <a:spAutoFit/>
          </a:bodyPr>
          <a:lstStyle/>
          <a:p>
            <a:r>
              <a:rPr lang="en-CA" sz="4000" dirty="0">
                <a:solidFill>
                  <a:srgbClr val="508927"/>
                </a:solidFill>
              </a:rPr>
              <a:t>EMBRACED</a:t>
            </a:r>
            <a:endParaRPr lang="en-US" sz="4000" dirty="0">
              <a:solidFill>
                <a:srgbClr val="508927"/>
              </a:solidFill>
            </a:endParaRPr>
          </a:p>
        </p:txBody>
      </p:sp>
    </p:spTree>
    <p:extLst>
      <p:ext uri="{BB962C8B-B14F-4D97-AF65-F5344CB8AC3E}">
        <p14:creationId xmlns:p14="http://schemas.microsoft.com/office/powerpoint/2010/main" val="335404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2)">
                                      <p:cBhvr>
                                        <p:cTn id="7" dur="3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2)">
                                      <p:cBhvr>
                                        <p:cTn id="12" dur="3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2)">
                                      <p:cBhvr>
                                        <p:cTn id="1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49773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1361</TotalTime>
  <Words>413</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Clean Hearts Lead to Blessing</vt:lpstr>
      <vt:lpstr>10On the twenty-fourth day of the ninth month, in the second year of Darius, the word of the Lord came to the prophet Haggai: 11“This is what the Lord Almighty says: ‘Ask the priests what the law says: 12If someone carries consecrated meat in the fold of their garment, and that fold touches some bread or stew, some wine, olive oil or other food, does it become consecrated?’” The priests answered, “No.”  </vt:lpstr>
      <vt:lpstr>13Then Haggai said, “If a person defiled by contact with a dead body touches one of these things, does it become defiled?” “Yes,” the priests replied, “it becomes defiled.” 14Then Haggai said, “‘So it is with this people and this nation in my sight,’ declares the Lord. ‘Whatever they do and whatever they offer there is defiled. </vt:lpstr>
      <vt:lpstr>15“‘Now give careful thought to this from this day on—consider how things were before one stone was laid on another in the Lord’s temple. 16When anyone came to a heap of twenty measures, there were only ten. When anyone went to a wine vat to draw fifty measures, there were only twenty. 17I struck all the work of your hands with blight, mildew and hail, yet you did not return to me,’ declares the Lord. </vt:lpstr>
      <vt:lpstr>18‘From this day on, from this twenty-fourth day of the ninth month, give careful thought to the day when the foundation of the Lord’s temple was laid. Give careful thought: 19Is there yet any seed left in the barn? Until now, the vine and the fig tree, the pomegranate and the olive tree have not borne fruit. “‘From this day on I will bless you.’”</vt:lpstr>
      <vt:lpstr>1)  Analogy: An Unclean People (vv.10-14)</vt:lpstr>
      <vt:lpstr>2)  Consider: How Did You Fare? (vv.15-17)</vt:lpstr>
      <vt:lpstr>3)  Consider: How Will You Fare? (vv.18-19)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Hearts Lead to Blessing</dc:title>
  <dc:creator>Office</dc:creator>
  <cp:lastModifiedBy>Office</cp:lastModifiedBy>
  <cp:revision>5</cp:revision>
  <dcterms:created xsi:type="dcterms:W3CDTF">2018-05-23T15:55:00Z</dcterms:created>
  <dcterms:modified xsi:type="dcterms:W3CDTF">2018-05-24T14:36:24Z</dcterms:modified>
</cp:coreProperties>
</file>